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3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020A7-D49E-4FA9-95CE-836F7090E53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77BC5-49C2-49B5-98AC-8D949D2BA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77BC5-49C2-49B5-98AC-8D949D2BA9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95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77BC5-49C2-49B5-98AC-8D949D2BA9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86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11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3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9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3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24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6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71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7EBB0A-6263-4B44-9E37-132FC0C89D49}" type="datetimeFigureOut">
              <a:rPr lang="zh-CN" altLang="en-US" smtClean="0"/>
              <a:t>2021/1/10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A47D81-6F0F-4B44-9711-148972BDAF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9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草丛贪吃蛇小游戏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400" dirty="0"/>
              <a:t>——</a:t>
            </a:r>
            <a:r>
              <a:rPr lang="zh-CN" altLang="en-US" sz="2400" dirty="0" smtClean="0"/>
              <a:t>基于</a:t>
            </a:r>
            <a:r>
              <a:rPr lang="en-US" altLang="zh-CN" sz="2400" dirty="0" smtClean="0"/>
              <a:t>FPGA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MP3</a:t>
            </a:r>
            <a:r>
              <a:rPr lang="zh-CN" altLang="en-US" sz="2400" dirty="0" smtClean="0"/>
              <a:t>、蓝牙、</a:t>
            </a:r>
            <a:r>
              <a:rPr lang="en-US" altLang="zh-CN" sz="2400" dirty="0" smtClean="0"/>
              <a:t>VGA</a:t>
            </a:r>
            <a:r>
              <a:rPr lang="zh-CN" altLang="en-US" sz="2400" dirty="0" smtClean="0"/>
              <a:t>、七段数码管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688915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学</a:t>
            </a:r>
            <a:r>
              <a:rPr lang="zh-CN" altLang="en-US" sz="2000" dirty="0" smtClean="0"/>
              <a:t>院：电子与信息工程学院</a:t>
            </a:r>
            <a:endParaRPr lang="en-US" altLang="zh-CN" sz="2000" dirty="0" smtClean="0"/>
          </a:p>
          <a:p>
            <a:r>
              <a:rPr lang="zh-CN" altLang="en-US" sz="2000" dirty="0"/>
              <a:t>专</a:t>
            </a:r>
            <a:r>
              <a:rPr lang="zh-CN" altLang="en-US" sz="2000" dirty="0" smtClean="0"/>
              <a:t>业：计算机科学与技术</a:t>
            </a:r>
            <a:endParaRPr lang="en-US" altLang="zh-CN" sz="2000" dirty="0" smtClean="0"/>
          </a:p>
          <a:p>
            <a:r>
              <a:rPr lang="zh-CN" altLang="en-US" sz="2000" dirty="0" smtClean="0"/>
              <a:t>汇报人：钟伊凡 </a:t>
            </a:r>
            <a:r>
              <a:rPr lang="en-US" altLang="zh-CN" sz="2000" dirty="0" smtClean="0"/>
              <a:t>1951247</a:t>
            </a:r>
          </a:p>
          <a:p>
            <a:r>
              <a:rPr lang="zh-CN" altLang="en-US" sz="2000" dirty="0"/>
              <a:t>汇报时</a:t>
            </a:r>
            <a:r>
              <a:rPr lang="zh-CN" altLang="en-US" sz="2000" dirty="0" smtClean="0"/>
              <a:t>间：</a:t>
            </a:r>
            <a:r>
              <a:rPr lang="en-US" altLang="zh-CN" sz="2000" dirty="0" smtClean="0"/>
              <a:t>2021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日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5017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数字系统概括</a:t>
            </a:r>
            <a:endParaRPr lang="zh-CN" altLang="en-US" dirty="0"/>
          </a:p>
        </p:txBody>
      </p:sp>
      <p:pic>
        <p:nvPicPr>
          <p:cNvPr id="5" name="内容占位符 4" descr="贪吃蛇数字系统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452" y="1846263"/>
            <a:ext cx="5771422" cy="402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109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ASM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4" name="内容占位符 3" descr="D:\Undergraduate\2大二上课程\数字逻辑\大作业\报告\报告素材\游戏状态机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7" y="1869560"/>
            <a:ext cx="2715339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70" y="1949585"/>
            <a:ext cx="5274310" cy="415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各模块介绍</a:t>
            </a:r>
            <a:r>
              <a:rPr lang="en-US" altLang="zh-CN" dirty="0" smtClean="0"/>
              <a:t>——MP3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【</a:t>
            </a:r>
            <a:r>
              <a:rPr lang="zh-CN" altLang="en-US" sz="3600" dirty="0" smtClean="0"/>
              <a:t>状态机</a:t>
            </a:r>
            <a:r>
              <a:rPr lang="en-US" altLang="zh-CN" sz="3600" dirty="0" smtClean="0"/>
              <a:t>】</a:t>
            </a:r>
            <a:endParaRPr lang="zh-CN" altLang="en-US" sz="3600" dirty="0"/>
          </a:p>
        </p:txBody>
      </p:sp>
      <p:pic>
        <p:nvPicPr>
          <p:cNvPr id="5" name="图片 4" descr="MP3状态机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11" y="2842212"/>
            <a:ext cx="5728151" cy="2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495750" y="2067592"/>
            <a:ext cx="3744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总共分为</a:t>
            </a:r>
            <a:r>
              <a:rPr lang="en-US" altLang="zh-CN" sz="2400" dirty="0"/>
              <a:t>RESET, INITIALIZE, SEND_CMD, PLAYMUSIC, SEND_DATA</a:t>
            </a:r>
            <a:r>
              <a:rPr lang="zh-CN" altLang="zh-CN" sz="2400" dirty="0"/>
              <a:t>五个状</a:t>
            </a:r>
            <a:r>
              <a:rPr lang="zh-CN" altLang="zh-CN" sz="2400" dirty="0" smtClean="0"/>
              <a:t>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MP3</a:t>
            </a:r>
            <a:r>
              <a:rPr lang="zh-CN" altLang="zh-CN" sz="2400" dirty="0"/>
              <a:t>模块在</a:t>
            </a:r>
            <a:r>
              <a:rPr lang="en-US" altLang="zh-CN" sz="2400" dirty="0"/>
              <a:t>MP3_SCLK</a:t>
            </a:r>
            <a:r>
              <a:rPr lang="zh-CN" altLang="zh-CN" sz="2400" dirty="0"/>
              <a:t>时钟的控制下在这五个状态之间循环转换。音乐数据存放在</a:t>
            </a:r>
            <a:r>
              <a:rPr lang="en-US" altLang="zh-CN" sz="2400" dirty="0"/>
              <a:t>block memory generator IP</a:t>
            </a:r>
            <a:r>
              <a:rPr lang="zh-CN" altLang="zh-CN" sz="2400" dirty="0"/>
              <a:t>核中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8248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各模块介绍</a:t>
            </a:r>
            <a:r>
              <a:rPr lang="en-US" altLang="zh-CN" dirty="0" smtClean="0"/>
              <a:t>——</a:t>
            </a:r>
            <a:r>
              <a:rPr lang="zh-CN" altLang="en-US" dirty="0"/>
              <a:t>蓝牙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【</a:t>
            </a:r>
            <a:r>
              <a:rPr lang="zh-CN" altLang="en-US" sz="3200" dirty="0" smtClean="0"/>
              <a:t>原理</a:t>
            </a:r>
            <a:r>
              <a:rPr lang="en-US" altLang="zh-CN" sz="3200" dirty="0" smtClean="0"/>
              <a:t>】</a:t>
            </a:r>
          </a:p>
          <a:p>
            <a:r>
              <a:rPr lang="zh-CN" altLang="zh-CN" sz="2800" dirty="0" smtClean="0"/>
              <a:t>实</a:t>
            </a:r>
            <a:r>
              <a:rPr lang="zh-CN" altLang="zh-CN" sz="2800" dirty="0"/>
              <a:t>时监测蓝牙数据的起始位。检测到后，自己内部完成对应</a:t>
            </a:r>
            <a:r>
              <a:rPr lang="en-US" altLang="zh-CN" sz="2800" dirty="0"/>
              <a:t>9600</a:t>
            </a:r>
            <a:r>
              <a:rPr lang="zh-CN" altLang="zh-CN" sz="2800" dirty="0"/>
              <a:t>波特率的分频器，并在每个时钟周期的中间（即稳定处）更新蓝牙的输出数据。每一次检测到蓝牙数据起始位，可以输出一个</a:t>
            </a:r>
            <a:r>
              <a:rPr lang="en-US" altLang="zh-CN" sz="2800" dirty="0"/>
              <a:t>8</a:t>
            </a:r>
            <a:r>
              <a:rPr lang="zh-CN" altLang="zh-CN" sz="2800" dirty="0"/>
              <a:t>位数据给顶层模块，并进一步传给蛇和食物子系统。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98" y="4097651"/>
            <a:ext cx="4157372" cy="22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各模块介绍</a:t>
            </a:r>
            <a:r>
              <a:rPr lang="en-US" altLang="zh-CN" dirty="0" smtClean="0"/>
              <a:t>——</a:t>
            </a:r>
            <a:r>
              <a:rPr lang="en-US" altLang="zh-CN" dirty="0"/>
              <a:t>VGA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【</a:t>
                </a:r>
                <a:r>
                  <a:rPr lang="zh-CN" altLang="en-US" dirty="0" smtClean="0"/>
                  <a:t>原理</a:t>
                </a:r>
                <a:r>
                  <a:rPr lang="en-US" altLang="zh-CN" dirty="0" smtClean="0"/>
                  <a:t>】</a:t>
                </a:r>
              </a:p>
              <a:p>
                <a:r>
                  <a:rPr lang="zh-CN" altLang="zh-CN" dirty="0"/>
                  <a:t>要使屏幕达到不闪的</a:t>
                </a:r>
                <a:r>
                  <a:rPr lang="en-US" altLang="zh-CN" dirty="0"/>
                  <a:t>60Hz</a:t>
                </a:r>
                <a:r>
                  <a:rPr lang="zh-CN" altLang="zh-CN" dirty="0"/>
                  <a:t>刷新率，计数器的频率应为</a:t>
                </a:r>
                <a14:m>
                  <m:oMath xmlns:m="http://schemas.openxmlformats.org/officeDocument/2006/math">
                    <m:r>
                      <a:rPr lang="en-US" altLang="zh-CN"/>
                      <m:t>60×525×800=25200000</m:t>
                    </m:r>
                    <m:r>
                      <m:rPr>
                        <m:sty m:val="p"/>
                      </m:rPr>
                      <a:rPr lang="en-US" altLang="zh-CN"/>
                      <m:t>Hz</m:t>
                    </m:r>
                  </m:oMath>
                </a14:m>
                <a:r>
                  <a:rPr lang="zh-CN" altLang="zh-CN" dirty="0"/>
                  <a:t>，约等于</a:t>
                </a:r>
                <a:r>
                  <a:rPr lang="en-US" altLang="zh-CN" dirty="0"/>
                  <a:t>25MHz</a:t>
                </a:r>
                <a:r>
                  <a:rPr lang="zh-CN" altLang="zh-CN" dirty="0"/>
                  <a:t>。因此使用</a:t>
                </a:r>
                <a:r>
                  <a:rPr lang="en-US" altLang="zh-CN" dirty="0"/>
                  <a:t>25MHz</a:t>
                </a:r>
                <a:r>
                  <a:rPr lang="zh-CN" altLang="zh-CN" dirty="0"/>
                  <a:t>的时钟，并在时钟上升沿循环计数。根据计数器的数值决定当前</a:t>
                </a:r>
                <a:r>
                  <a:rPr lang="en-US" altLang="zh-CN" dirty="0"/>
                  <a:t>VGA</a:t>
                </a:r>
                <a:r>
                  <a:rPr lang="zh-CN" altLang="zh-CN" dirty="0"/>
                  <a:t>的</a:t>
                </a:r>
                <a:r>
                  <a:rPr lang="en-US" altLang="zh-CN" dirty="0" err="1"/>
                  <a:t>Hsynq</a:t>
                </a:r>
                <a:r>
                  <a:rPr lang="zh-CN" altLang="zh-CN" dirty="0"/>
                  <a:t>、</a:t>
                </a:r>
                <a:r>
                  <a:rPr lang="en-US" altLang="zh-CN" dirty="0" err="1"/>
                  <a:t>Vsynq</a:t>
                </a:r>
                <a:r>
                  <a:rPr lang="zh-CN" altLang="zh-CN" dirty="0"/>
                  <a:t>、</a:t>
                </a:r>
                <a:r>
                  <a:rPr lang="en-US" altLang="zh-CN" dirty="0"/>
                  <a:t>RGB</a:t>
                </a:r>
                <a:r>
                  <a:rPr lang="zh-CN" altLang="zh-CN" dirty="0"/>
                  <a:t>输出。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2121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35" y="3315428"/>
            <a:ext cx="3962400" cy="297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38" y="3232434"/>
            <a:ext cx="4073059" cy="30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各模块介绍</a:t>
            </a:r>
            <a:r>
              <a:rPr lang="en-US" altLang="zh-CN" dirty="0" smtClean="0"/>
              <a:t>——</a:t>
            </a:r>
            <a:r>
              <a:rPr lang="zh-CN" altLang="en-US" dirty="0"/>
              <a:t>七段数码管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板上的七段数码管是共阳极的。可以通过一组信号控制</a:t>
            </a:r>
            <a:r>
              <a:rPr lang="en-US" altLang="zh-CN" dirty="0"/>
              <a:t>8</a:t>
            </a:r>
            <a:r>
              <a:rPr lang="zh-CN" altLang="zh-CN" dirty="0"/>
              <a:t>个数字是否发光、通过另外一组信号控制每个数字的七个数码管哪几个亮。组合起来，再加上比较高的刷新频率，就可以实现同一时间各个数字在显示不同的内容的效果。由于是共阳极的，想显示的内容需要置成低电位。</a:t>
            </a:r>
          </a:p>
          <a:p>
            <a:r>
              <a:rPr lang="zh-CN" altLang="zh-CN" dirty="0"/>
              <a:t>更具体地来说，程序的电路以一种比人眼能检测到的更快的更新速度，以重复、连续的方式驱动每个数字的阳极信号和相应的阴极模式。每一个数字只有八分之一的时间被照亮，但是因为眼睛在再次被照亮之前无法察觉到数字变暗，所以这个数字看起来是连续被照亮的。为了使</a:t>
            </a:r>
            <a:r>
              <a:rPr lang="en-US" altLang="zh-CN" dirty="0"/>
              <a:t> 4 </a:t>
            </a:r>
            <a:r>
              <a:rPr lang="zh-CN" altLang="zh-CN" dirty="0"/>
              <a:t>位数字中的每一位都显得明亮并持续被照亮，所有</a:t>
            </a:r>
            <a:r>
              <a:rPr lang="en-US" altLang="zh-CN" dirty="0"/>
              <a:t> 8 </a:t>
            </a:r>
            <a:r>
              <a:rPr lang="zh-CN" altLang="zh-CN" dirty="0"/>
              <a:t>位数字应该每</a:t>
            </a:r>
            <a:r>
              <a:rPr lang="en-US" altLang="zh-CN" dirty="0"/>
              <a:t> 1 </a:t>
            </a:r>
            <a:r>
              <a:rPr lang="zh-CN" altLang="zh-CN" dirty="0"/>
              <a:t>至</a:t>
            </a:r>
            <a:r>
              <a:rPr lang="en-US" altLang="zh-CN" dirty="0"/>
              <a:t> 16ms </a:t>
            </a:r>
            <a:r>
              <a:rPr lang="zh-CN" altLang="zh-CN" dirty="0"/>
              <a:t>驱动一次，刷新频率约为</a:t>
            </a:r>
            <a:r>
              <a:rPr lang="en-US" altLang="zh-CN" dirty="0"/>
              <a:t> 1 KHz </a:t>
            </a:r>
            <a:r>
              <a:rPr lang="zh-CN" altLang="zh-CN" dirty="0"/>
              <a:t>至</a:t>
            </a:r>
            <a:r>
              <a:rPr lang="en-US" altLang="zh-CN" dirty="0"/>
              <a:t> 60Hz</a:t>
            </a:r>
            <a:r>
              <a:rPr lang="zh-CN" altLang="zh-CN" dirty="0"/>
              <a:t>。因此，我选择的频率为</a:t>
            </a:r>
            <a:r>
              <a:rPr lang="en-US" altLang="zh-CN" dirty="0"/>
              <a:t>60Hz*8 = 480Hz</a:t>
            </a:r>
            <a:r>
              <a:rPr lang="zh-CN" altLang="zh-CN" dirty="0"/>
              <a:t>向上取整得</a:t>
            </a:r>
            <a:r>
              <a:rPr lang="en-US" altLang="zh-CN" dirty="0"/>
              <a:t>500Hz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使用这个频率，效果良好。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784" y="4931842"/>
            <a:ext cx="4868297" cy="10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各模块介绍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蛇和食物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5680" y="1975334"/>
            <a:ext cx="8046720" cy="402336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控</a:t>
            </a:r>
            <a:r>
              <a:rPr lang="zh-CN" altLang="en-US" sz="2400" dirty="0"/>
              <a:t>制蛇的模块主要原理是用一个队列存储当前蛇的身体位置，蛇头是队尾，蛇尾是队首。每次蛇移动的时候，相当于新的蛇头从队尾入队，原来的蛇尾从队首出队。这样就可以很方便地维护蛇的当前状态。但是仅仅这样做没法准确判断蛇是否吃到自己，也不容易在</a:t>
            </a:r>
            <a:r>
              <a:rPr lang="en-US" altLang="zh-CN" sz="2400" dirty="0"/>
              <a:t>VGA</a:t>
            </a:r>
            <a:r>
              <a:rPr lang="zh-CN" altLang="en-US" sz="2400" dirty="0"/>
              <a:t>上输出蛇的图像。总不能在</a:t>
            </a:r>
            <a:r>
              <a:rPr lang="en-US" altLang="zh-CN" sz="2400" dirty="0"/>
              <a:t>VGA</a:t>
            </a:r>
            <a:r>
              <a:rPr lang="zh-CN" altLang="en-US" sz="2400" dirty="0"/>
              <a:t>扫描到每个点的时候都遍历一遍蛇数组吧？因此，我把整个屏幕按行优先的顺序存成一个一维数组，长度为</a:t>
            </a:r>
            <a:r>
              <a:rPr lang="en-US" altLang="zh-CN" sz="2400" dirty="0"/>
              <a:t>64×48=3072</a:t>
            </a:r>
            <a:r>
              <a:rPr lang="zh-CN" altLang="en-US" sz="2400" dirty="0"/>
              <a:t>（这里将</a:t>
            </a:r>
            <a:r>
              <a:rPr lang="en-US" altLang="zh-CN" sz="2400" dirty="0"/>
              <a:t>10</a:t>
            </a:r>
            <a:r>
              <a:rPr lang="zh-CN" altLang="en-US" sz="2400" dirty="0"/>
              <a:t>乘</a:t>
            </a:r>
            <a:r>
              <a:rPr lang="en-US" altLang="zh-CN" sz="2400" dirty="0"/>
              <a:t>10</a:t>
            </a:r>
            <a:r>
              <a:rPr lang="zh-CN" altLang="en-US" sz="2400" dirty="0"/>
              <a:t>的像素点当作一个</a:t>
            </a:r>
            <a:r>
              <a:rPr lang="en-US" altLang="zh-CN" sz="2400" dirty="0"/>
              <a:t>block</a:t>
            </a:r>
            <a:r>
              <a:rPr lang="zh-CN" altLang="en-US" sz="2400" dirty="0"/>
              <a:t>处理，以免蛇太细小）。蛇和食物都要分别维护一个这样的数组，如果蛇数组这个位置当前的值为</a:t>
            </a:r>
            <a:r>
              <a:rPr lang="en-US" altLang="zh-CN" sz="2400" dirty="0"/>
              <a:t>1</a:t>
            </a:r>
            <a:r>
              <a:rPr lang="zh-CN" altLang="en-US" sz="2400" dirty="0"/>
              <a:t>，则说明这个点有蛇，食物数组同理。经过这些处理，可以在</a:t>
            </a:r>
            <a:r>
              <a:rPr lang="en-US" altLang="zh-CN" sz="2400" dirty="0"/>
              <a:t>O(1)</a:t>
            </a:r>
            <a:r>
              <a:rPr lang="zh-CN" altLang="en-US" sz="2400" dirty="0"/>
              <a:t>的时间获得蛇头位置和每个点上蛇和食物的信息，整个游戏的主要难点就解决了。额外的再维护一下蛇的长度等信息，也都不是难事。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745" y="2633304"/>
            <a:ext cx="3497855" cy="24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3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经验分享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5579"/>
              </p:ext>
            </p:extLst>
          </p:nvPr>
        </p:nvGraphicFramePr>
        <p:xfrm>
          <a:off x="1097280" y="1887041"/>
          <a:ext cx="10058400" cy="4403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93253129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505098434"/>
                    </a:ext>
                  </a:extLst>
                </a:gridCol>
              </a:tblGrid>
              <a:tr h="295116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编程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外设和</a:t>
                      </a:r>
                      <a:r>
                        <a:rPr lang="en-US" altLang="zh-CN" sz="2400" dirty="0" smtClean="0"/>
                        <a:t>FPGA</a:t>
                      </a:r>
                      <a:r>
                        <a:rPr lang="zh-CN" altLang="en-US" sz="2400" dirty="0" smtClean="0"/>
                        <a:t>板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46771"/>
                  </a:ext>
                </a:extLst>
              </a:tr>
              <a:tr h="124346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 dirty="0" smtClean="0"/>
                        <a:t>Verilog</a:t>
                      </a:r>
                      <a:r>
                        <a:rPr lang="zh-CN" altLang="en-US" sz="2000" dirty="0" smtClean="0"/>
                        <a:t>语言基础要扎实</a:t>
                      </a:r>
                      <a:endParaRPr lang="en-US" altLang="zh-CN" sz="2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要遵循硬件编程思维</a:t>
                      </a:r>
                      <a:endParaRPr lang="en-US" altLang="zh-CN" sz="2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注意版本控制（推荐使用</a:t>
                      </a:r>
                      <a:r>
                        <a:rPr lang="en-US" altLang="zh-CN" sz="2000" dirty="0" err="1" smtClean="0"/>
                        <a:t>git</a:t>
                      </a:r>
                      <a:r>
                        <a:rPr lang="zh-CN" altLang="en-US" sz="2000" dirty="0" smtClean="0"/>
                        <a:t>）</a:t>
                      </a:r>
                      <a:endParaRPr lang="en-US" altLang="zh-CN" sz="2000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尽早开始研究</a:t>
                      </a:r>
                      <a:endParaRPr lang="en-US" altLang="zh-CN" sz="2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认真读官方手册</a:t>
                      </a:r>
                      <a:endParaRPr lang="en-US" altLang="zh-CN" sz="2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广泛查找资料</a:t>
                      </a:r>
                      <a:endParaRPr lang="en-US" altLang="zh-CN" sz="2000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77083"/>
                  </a:ext>
                </a:extLst>
              </a:tr>
              <a:tr h="477585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开发环境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报告撰写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9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000" dirty="0" err="1" smtClean="0"/>
                        <a:t>Vivado</a:t>
                      </a:r>
                      <a:r>
                        <a:rPr lang="zh-CN" altLang="en-US" sz="2000" dirty="0" smtClean="0"/>
                        <a:t>要深入研究其机制，比如其多线程、</a:t>
                      </a:r>
                      <a:r>
                        <a:rPr lang="en-US" altLang="zh-CN" sz="2000" dirty="0" smtClean="0"/>
                        <a:t>IP</a:t>
                      </a:r>
                      <a:r>
                        <a:rPr lang="zh-CN" altLang="en-US" sz="2000" dirty="0" smtClean="0"/>
                        <a:t>核、仿真工具等，还要尽可能地理解其优化功能的原理，能提高开发效率。</a:t>
                      </a:r>
                      <a:endParaRPr lang="zh-CN" altLang="en-US" sz="2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最好能熟练驾驭</a:t>
                      </a:r>
                      <a:r>
                        <a:rPr lang="en-US" altLang="zh-CN" sz="2000" dirty="0" smtClean="0"/>
                        <a:t>Word</a:t>
                      </a:r>
                      <a:r>
                        <a:rPr lang="zh-CN" altLang="en-US" sz="2000" dirty="0" smtClean="0"/>
                        <a:t>排版技术，以使得整个报告呈现学术报告的专业性、规范性、条理性、有序性、技术性。</a:t>
                      </a:r>
                      <a:endParaRPr lang="en-US" altLang="zh-CN" sz="2000" dirty="0" smtClean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 smtClean="0"/>
                        <a:t>最好能详细地说清自己整个实验过程中的所有细节，一方面方便审阅者阅读，另一方面</a:t>
                      </a:r>
                      <a:r>
                        <a:rPr lang="zh-CN" altLang="en-US" sz="2000" smtClean="0"/>
                        <a:t>方便自</a:t>
                      </a:r>
                      <a:r>
                        <a:rPr lang="zh-CN" altLang="en-US" sz="2000" dirty="0" smtClean="0"/>
                        <a:t>己以后回头重温此前的作品。</a:t>
                      </a:r>
                      <a:endParaRPr lang="en-US" altLang="zh-CN" sz="2000" dirty="0" smtClean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432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2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2210" y="2224846"/>
            <a:ext cx="6750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/>
              <a:t>接下来请允许我进行成果展示。</a:t>
            </a:r>
            <a:endParaRPr lang="en-US" altLang="zh-CN" sz="3600" dirty="0" smtClean="0"/>
          </a:p>
          <a:p>
            <a:pPr algn="ctr"/>
            <a:endParaRPr lang="en-US" altLang="zh-CN" sz="3600" dirty="0" smtClean="0"/>
          </a:p>
          <a:p>
            <a:pPr algn="ctr"/>
            <a:r>
              <a:rPr lang="zh-CN" altLang="en-US" sz="3600" dirty="0"/>
              <a:t>感谢观</a:t>
            </a:r>
            <a:r>
              <a:rPr lang="zh-CN" altLang="en-US" sz="3600" dirty="0" smtClean="0"/>
              <a:t>看！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92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汇报内容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4000" dirty="0" smtClean="0"/>
              <a:t>作品介绍</a:t>
            </a:r>
            <a:endParaRPr lang="en-US" altLang="zh-CN" sz="4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4000" dirty="0"/>
              <a:t>开发</a:t>
            </a:r>
            <a:r>
              <a:rPr lang="zh-CN" altLang="en-US" sz="4000" dirty="0" smtClean="0"/>
              <a:t>环境</a:t>
            </a:r>
            <a:endParaRPr lang="en-US" altLang="zh-CN" sz="4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4000" dirty="0" smtClean="0"/>
              <a:t>数字系统总括</a:t>
            </a:r>
            <a:endParaRPr lang="en-US" altLang="zh-CN" sz="4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4000" dirty="0"/>
              <a:t>各模块介</a:t>
            </a:r>
            <a:r>
              <a:rPr lang="zh-CN" altLang="en-US" sz="4000" dirty="0" smtClean="0"/>
              <a:t>绍</a:t>
            </a:r>
            <a:endParaRPr lang="en-US" altLang="zh-CN" sz="4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4000" dirty="0" smtClean="0"/>
              <a:t>经验分享</a:t>
            </a:r>
            <a:endParaRPr lang="en-US" altLang="zh-CN" sz="4000" dirty="0" smtClean="0"/>
          </a:p>
        </p:txBody>
      </p:sp>
    </p:spTree>
    <p:extLst>
      <p:ext uri="{BB962C8B-B14F-4D97-AF65-F5344CB8AC3E}">
        <p14:creationId xmlns:p14="http://schemas.microsoft.com/office/powerpoint/2010/main" val="31456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800" dirty="0" smtClean="0"/>
              <a:t>本</a:t>
            </a:r>
            <a:r>
              <a:rPr lang="zh-CN" altLang="zh-CN" sz="2800" dirty="0"/>
              <a:t>项目是基于</a:t>
            </a:r>
            <a:r>
              <a:rPr lang="en-US" altLang="zh-CN" sz="2800" dirty="0"/>
              <a:t>Xilinx Nexys4 DDR FPGA</a:t>
            </a:r>
            <a:r>
              <a:rPr lang="zh-CN" altLang="zh-CN" sz="2800" dirty="0"/>
              <a:t>开发板、</a:t>
            </a:r>
            <a:r>
              <a:rPr lang="en-US" altLang="zh-CN" sz="2800" dirty="0"/>
              <a:t>VS1003B MP3</a:t>
            </a:r>
            <a:r>
              <a:rPr lang="zh-CN" altLang="zh-CN" sz="2800" dirty="0"/>
              <a:t>、蓝牙、</a:t>
            </a:r>
            <a:r>
              <a:rPr lang="en-US" altLang="zh-CN" sz="2800" dirty="0"/>
              <a:t>VGA</a:t>
            </a:r>
            <a:r>
              <a:rPr lang="zh-CN" altLang="zh-CN" sz="2800" dirty="0"/>
              <a:t>和七段数码管的草丛贪吃蛇小游戏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endParaRPr lang="en-US" altLang="zh-CN" dirty="0" smtClean="0"/>
          </a:p>
          <a:p>
            <a:r>
              <a:rPr lang="en-US" altLang="zh-CN" sz="2400" dirty="0" smtClean="0"/>
              <a:t>【</a:t>
            </a:r>
            <a:r>
              <a:rPr lang="zh-CN" altLang="en-US" sz="2400" dirty="0" smtClean="0"/>
              <a:t>选</a:t>
            </a:r>
            <a:r>
              <a:rPr lang="zh-CN" altLang="en-US" sz="2400" dirty="0"/>
              <a:t>题原</a:t>
            </a:r>
            <a:r>
              <a:rPr lang="zh-CN" altLang="en-US" sz="2400" dirty="0" smtClean="0"/>
              <a:t>因</a:t>
            </a:r>
            <a:r>
              <a:rPr lang="en-US" altLang="zh-CN" sz="2400" dirty="0" smtClean="0"/>
              <a:t>】</a:t>
            </a:r>
          </a:p>
          <a:p>
            <a:r>
              <a:rPr lang="zh-CN" altLang="en-US" sz="2400" dirty="0" smtClean="0"/>
              <a:t>这个项目可以很合理地利用到我想做的三个外设，能有效锻炼硬件编程能力，增强</a:t>
            </a:r>
            <a:r>
              <a:rPr lang="en-US" altLang="zh-CN" sz="2400" dirty="0" smtClean="0"/>
              <a:t>Verilog</a:t>
            </a:r>
            <a:r>
              <a:rPr lang="zh-CN" altLang="en-US" sz="2400" dirty="0" smtClean="0"/>
              <a:t>开发本领。此外，由于该项目的实现还涉及到一定数据结构和算法的基础，具有一定的挑战性，是有价值的开发项目。</a:t>
            </a:r>
            <a:endParaRPr lang="en-US" altLang="zh-CN" sz="2400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6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【</a:t>
            </a:r>
            <a:r>
              <a:rPr lang="zh-CN" altLang="en-US" sz="3200" dirty="0" smtClean="0"/>
              <a:t>主要功能</a:t>
            </a:r>
            <a:r>
              <a:rPr lang="en-US" altLang="zh-CN" sz="3200" dirty="0" smtClean="0"/>
              <a:t>】</a:t>
            </a:r>
          </a:p>
          <a:p>
            <a:r>
              <a:rPr lang="en-US" altLang="zh-CN" sz="2400" dirty="0" smtClean="0"/>
              <a:t>1. </a:t>
            </a:r>
            <a:r>
              <a:rPr lang="zh-CN" altLang="en-US" sz="2400" dirty="0"/>
              <a:t>界</a:t>
            </a:r>
            <a:r>
              <a:rPr lang="zh-CN" altLang="en-US" sz="2400" dirty="0" smtClean="0"/>
              <a:t>面说明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684" y="1845734"/>
            <a:ext cx="5348842" cy="47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【</a:t>
            </a:r>
            <a:r>
              <a:rPr lang="zh-CN" altLang="en-US" sz="3200" dirty="0" smtClean="0"/>
              <a:t>主要功能</a:t>
            </a:r>
            <a:r>
              <a:rPr lang="en-US" altLang="zh-CN" sz="3200" dirty="0" smtClean="0"/>
              <a:t>】</a:t>
            </a:r>
          </a:p>
          <a:p>
            <a:r>
              <a:rPr lang="en-US" altLang="zh-CN" sz="2400" dirty="0"/>
              <a:t>2</a:t>
            </a:r>
            <a:r>
              <a:rPr lang="en-US" altLang="zh-CN" sz="2400" dirty="0" smtClean="0"/>
              <a:t>. </a:t>
            </a:r>
            <a:r>
              <a:rPr lang="zh-CN" altLang="en-US" sz="2400" dirty="0" smtClean="0"/>
              <a:t>控制说明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86" y="3055203"/>
            <a:ext cx="5300094" cy="3124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32" y="3212560"/>
            <a:ext cx="5515992" cy="15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/>
              <a:t>主要功能</a:t>
            </a:r>
            <a:r>
              <a:rPr lang="en-US" altLang="zh-CN" sz="2800" dirty="0"/>
              <a:t>】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控制说明</a:t>
            </a: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76" y="2274069"/>
            <a:ext cx="6512041" cy="34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7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1528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3300" dirty="0"/>
              <a:t>【</a:t>
            </a:r>
            <a:r>
              <a:rPr lang="zh-CN" altLang="en-US" sz="3300" dirty="0"/>
              <a:t>主要功能</a:t>
            </a:r>
            <a:r>
              <a:rPr lang="en-US" altLang="zh-CN" sz="3300" dirty="0"/>
              <a:t>】</a:t>
            </a:r>
          </a:p>
          <a:p>
            <a:pPr>
              <a:lnSpc>
                <a:spcPct val="120000"/>
              </a:lnSpc>
            </a:pPr>
            <a:r>
              <a:rPr lang="en-US" altLang="zh-CN" sz="2800" dirty="0" smtClean="0"/>
              <a:t>3. </a:t>
            </a:r>
            <a:r>
              <a:rPr lang="zh-CN" altLang="en-US" sz="2800" dirty="0"/>
              <a:t>详</a:t>
            </a:r>
            <a:r>
              <a:rPr lang="zh-CN" altLang="en-US" sz="2800" dirty="0" smtClean="0"/>
              <a:t>细使用说明</a:t>
            </a:r>
            <a:endParaRPr lang="en-US" altLang="zh-CN" sz="2800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+mn-ea"/>
              </a:rPr>
              <a:t>连接电源、工程下板。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zh-CN" dirty="0" smtClean="0">
                <a:latin typeface="+mn-ea"/>
              </a:rPr>
              <a:t>程</a:t>
            </a:r>
            <a:r>
              <a:rPr lang="zh-CN" altLang="zh-CN" dirty="0">
                <a:latin typeface="+mn-ea"/>
              </a:rPr>
              <a:t>序下板后，将在</a:t>
            </a:r>
            <a:r>
              <a:rPr lang="en-US" altLang="zh-CN" dirty="0">
                <a:latin typeface="+mn-ea"/>
              </a:rPr>
              <a:t>VGA</a:t>
            </a:r>
            <a:r>
              <a:rPr lang="zh-CN" altLang="zh-CN" dirty="0">
                <a:latin typeface="+mn-ea"/>
              </a:rPr>
              <a:t>上看到开始界面。这时，通过蓝牙控制端发送</a:t>
            </a:r>
            <a:r>
              <a:rPr lang="en-US" altLang="zh-CN" dirty="0">
                <a:latin typeface="+mn-ea"/>
              </a:rPr>
              <a:t>A</a:t>
            </a:r>
            <a:r>
              <a:rPr lang="zh-CN" altLang="zh-CN" dirty="0">
                <a:latin typeface="+mn-ea"/>
              </a:rPr>
              <a:t>来开始游戏。</a:t>
            </a:r>
          </a:p>
          <a:p>
            <a:pPr>
              <a:lnSpc>
                <a:spcPct val="120000"/>
              </a:lnSpc>
            </a:pPr>
            <a:r>
              <a:rPr lang="zh-CN" altLang="zh-CN" dirty="0">
                <a:latin typeface="+mn-ea"/>
              </a:rPr>
              <a:t>游戏开始，</a:t>
            </a:r>
            <a:r>
              <a:rPr lang="en-US" altLang="zh-CN" dirty="0">
                <a:latin typeface="+mn-ea"/>
              </a:rPr>
              <a:t>MP3</a:t>
            </a:r>
            <a:r>
              <a:rPr lang="zh-CN" altLang="zh-CN" dirty="0">
                <a:latin typeface="+mn-ea"/>
              </a:rPr>
              <a:t>将自动循环播放背景音乐，七段数码管左侧四位将显示本次游戏经过的时间，最右侧两位显示蛇的长度（初始长度为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zh-CN" dirty="0">
                <a:latin typeface="+mn-ea"/>
              </a:rPr>
              <a:t>），</a:t>
            </a:r>
            <a:r>
              <a:rPr lang="en-US" altLang="zh-CN" dirty="0">
                <a:latin typeface="+mn-ea"/>
              </a:rPr>
              <a:t>VGA</a:t>
            </a:r>
            <a:r>
              <a:rPr lang="zh-CN" altLang="zh-CN" dirty="0">
                <a:latin typeface="+mn-ea"/>
              </a:rPr>
              <a:t>上则会显示游戏的界面——草丛背景、白色的蛇和黄色的食物。玩家可以通过</a:t>
            </a:r>
            <a:r>
              <a:rPr lang="en-US" altLang="zh-CN" dirty="0">
                <a:latin typeface="+mn-ea"/>
              </a:rPr>
              <a:t>FPGA</a:t>
            </a:r>
            <a:r>
              <a:rPr lang="zh-CN" altLang="zh-CN" dirty="0">
                <a:latin typeface="+mn-ea"/>
              </a:rPr>
              <a:t>板上的上（</a:t>
            </a:r>
            <a:r>
              <a:rPr lang="en-US" altLang="zh-CN" dirty="0">
                <a:latin typeface="+mn-ea"/>
              </a:rPr>
              <a:t>M18</a:t>
            </a:r>
            <a:r>
              <a:rPr lang="zh-CN" altLang="zh-CN" dirty="0">
                <a:latin typeface="+mn-ea"/>
              </a:rPr>
              <a:t>）下（</a:t>
            </a:r>
            <a:r>
              <a:rPr lang="en-US" altLang="zh-CN" dirty="0">
                <a:latin typeface="+mn-ea"/>
              </a:rPr>
              <a:t>P18</a:t>
            </a:r>
            <a:r>
              <a:rPr lang="zh-CN" altLang="zh-CN" dirty="0">
                <a:latin typeface="+mn-ea"/>
              </a:rPr>
              <a:t>）左（</a:t>
            </a:r>
            <a:r>
              <a:rPr lang="en-US" altLang="zh-CN" dirty="0">
                <a:latin typeface="+mn-ea"/>
              </a:rPr>
              <a:t>P17</a:t>
            </a:r>
            <a:r>
              <a:rPr lang="zh-CN" altLang="zh-CN" dirty="0">
                <a:latin typeface="+mn-ea"/>
              </a:rPr>
              <a:t>）右（</a:t>
            </a:r>
            <a:r>
              <a:rPr lang="en-US" altLang="zh-CN" dirty="0">
                <a:latin typeface="+mn-ea"/>
              </a:rPr>
              <a:t>M17</a:t>
            </a:r>
            <a:r>
              <a:rPr lang="zh-CN" altLang="zh-CN" dirty="0">
                <a:latin typeface="+mn-ea"/>
              </a:rPr>
              <a:t>）键或者蓝牙发送</a:t>
            </a:r>
            <a:r>
              <a:rPr lang="en-US" altLang="zh-CN" dirty="0">
                <a:latin typeface="+mn-ea"/>
              </a:rPr>
              <a:t>U</a:t>
            </a:r>
            <a:r>
              <a:rPr lang="zh-CN" altLang="zh-CN" dirty="0">
                <a:latin typeface="+mn-ea"/>
              </a:rPr>
              <a:t>（上）、</a:t>
            </a:r>
            <a:r>
              <a:rPr lang="en-US" altLang="zh-CN" dirty="0">
                <a:latin typeface="+mn-ea"/>
              </a:rPr>
              <a:t>H</a:t>
            </a:r>
            <a:r>
              <a:rPr lang="zh-CN" altLang="zh-CN" dirty="0">
                <a:latin typeface="+mn-ea"/>
              </a:rPr>
              <a:t>（左）、</a:t>
            </a:r>
            <a:r>
              <a:rPr lang="en-US" altLang="zh-CN" dirty="0">
                <a:latin typeface="+mn-ea"/>
              </a:rPr>
              <a:t>J</a:t>
            </a:r>
            <a:r>
              <a:rPr lang="zh-CN" altLang="zh-CN" dirty="0">
                <a:latin typeface="+mn-ea"/>
              </a:rPr>
              <a:t>（下）、</a:t>
            </a:r>
            <a:r>
              <a:rPr lang="en-US" altLang="zh-CN" dirty="0">
                <a:latin typeface="+mn-ea"/>
              </a:rPr>
              <a:t>K</a:t>
            </a:r>
            <a:r>
              <a:rPr lang="zh-CN" altLang="zh-CN" dirty="0">
                <a:latin typeface="+mn-ea"/>
              </a:rPr>
              <a:t>（右）来控制蛇的方向，以使之能吃到食物。蛇吃到食物可以使自己的长度加一，相应地，七段数码管的长度记录也会实时地更新。蛇到达屏幕的一端的时候可以从另一端穿出。如果蛇的长度达到</a:t>
            </a:r>
            <a:r>
              <a:rPr lang="en-US" altLang="zh-CN" dirty="0">
                <a:latin typeface="+mn-ea"/>
              </a:rPr>
              <a:t>30</a:t>
            </a:r>
            <a:r>
              <a:rPr lang="zh-CN" altLang="zh-CN" dirty="0">
                <a:latin typeface="+mn-ea"/>
              </a:rPr>
              <a:t>，则游戏胜利；如果蛇吃到自己，则游戏失败。此外，玩家还可以通过点按</a:t>
            </a:r>
            <a:r>
              <a:rPr lang="en-US" altLang="zh-CN" dirty="0">
                <a:latin typeface="+mn-ea"/>
              </a:rPr>
              <a:t>N17</a:t>
            </a:r>
            <a:r>
              <a:rPr lang="zh-CN" altLang="zh-CN" dirty="0">
                <a:latin typeface="+mn-ea"/>
              </a:rPr>
              <a:t>键来从头重新播放背景音乐。</a:t>
            </a:r>
          </a:p>
          <a:p>
            <a:pPr>
              <a:lnSpc>
                <a:spcPct val="120000"/>
              </a:lnSpc>
            </a:pPr>
            <a:r>
              <a:rPr lang="zh-CN" altLang="zh-CN" dirty="0">
                <a:latin typeface="+mn-ea"/>
              </a:rPr>
              <a:t>如果游戏失败，则界面跳转到失败界面；如果游戏胜利，则界面跳转到胜利界面。此时，玩家可以再通过蓝牙发送</a:t>
            </a:r>
            <a:r>
              <a:rPr lang="en-US" altLang="zh-CN" dirty="0">
                <a:latin typeface="+mn-ea"/>
              </a:rPr>
              <a:t>B</a:t>
            </a:r>
            <a:r>
              <a:rPr lang="zh-CN" altLang="zh-CN" dirty="0">
                <a:latin typeface="+mn-ea"/>
              </a:rPr>
              <a:t>来回到开始界面。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作品介绍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【</a:t>
            </a:r>
            <a:r>
              <a:rPr lang="zh-CN" altLang="en-US" sz="3200" dirty="0" smtClean="0"/>
              <a:t>设计思路</a:t>
            </a:r>
            <a:r>
              <a:rPr lang="en-US" altLang="zh-CN" sz="3200" dirty="0" smtClean="0"/>
              <a:t>】</a:t>
            </a:r>
          </a:p>
          <a:p>
            <a:r>
              <a:rPr lang="zh-CN" altLang="en-US" sz="3200" dirty="0" smtClean="0"/>
              <a:t>我的思路是先做通所有外设然后合并到一起成为一个完整的项目。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r>
              <a:rPr lang="zh-CN" altLang="en-US" sz="3200" dirty="0"/>
              <a:t>实</a:t>
            </a:r>
            <a:r>
              <a:rPr lang="zh-CN" altLang="en-US" sz="3200" dirty="0" smtClean="0"/>
              <a:t>际进展路线：做通</a:t>
            </a:r>
            <a:r>
              <a:rPr lang="en-US" altLang="zh-CN" sz="3200" dirty="0" smtClean="0"/>
              <a:t>VGA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贪吃蛇和食物模块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七段数码管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蓝牙</a:t>
            </a:r>
            <a:r>
              <a:rPr lang="en-US" altLang="zh-CN" sz="3200" dirty="0" smtClean="0">
                <a:sym typeface="Wingdings" panose="05000000000000000000" pitchFamily="2" charset="2"/>
              </a:rPr>
              <a:t>  MP3  </a:t>
            </a:r>
            <a:r>
              <a:rPr lang="zh-CN" altLang="en-US" sz="3200" dirty="0" smtClean="0">
                <a:sym typeface="Wingdings" panose="05000000000000000000" pitchFamily="2" charset="2"/>
              </a:rPr>
              <a:t>合并，成为完整的项目。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7414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Vivado</a:t>
            </a:r>
            <a:r>
              <a:rPr lang="en-US" altLang="zh-CN" dirty="0" smtClean="0"/>
              <a:t> 2016.2</a:t>
            </a:r>
          </a:p>
          <a:p>
            <a:r>
              <a:rPr lang="en-US" altLang="zh-CN" dirty="0" err="1" smtClean="0"/>
              <a:t>ModelSim</a:t>
            </a:r>
            <a:endParaRPr lang="en-US" altLang="zh-CN" dirty="0" smtClean="0"/>
          </a:p>
          <a:p>
            <a:r>
              <a:rPr lang="en-US" altLang="zh-CN" dirty="0" err="1"/>
              <a:t>Logisim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57" y="2041583"/>
            <a:ext cx="1870241" cy="20352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78" y="2044443"/>
            <a:ext cx="1867612" cy="20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</TotalTime>
  <Words>1955</Words>
  <Application>Microsoft Office PowerPoint</Application>
  <PresentationFormat>宽屏</PresentationFormat>
  <Paragraphs>80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宋体</vt:lpstr>
      <vt:lpstr>Arial</vt:lpstr>
      <vt:lpstr>Calibri</vt:lpstr>
      <vt:lpstr>Calibri Light</vt:lpstr>
      <vt:lpstr>Wingdings</vt:lpstr>
      <vt:lpstr>回顾</vt:lpstr>
      <vt:lpstr>草丛贪吃蛇小游戏 ——基于FPGA、MP3、蓝牙、VGA、七段数码管</vt:lpstr>
      <vt:lpstr>汇报内容</vt:lpstr>
      <vt:lpstr>作品介绍</vt:lpstr>
      <vt:lpstr>作品介绍</vt:lpstr>
      <vt:lpstr>作品介绍</vt:lpstr>
      <vt:lpstr>作品介绍</vt:lpstr>
      <vt:lpstr>作品介绍</vt:lpstr>
      <vt:lpstr>作品介绍</vt:lpstr>
      <vt:lpstr>开发环境</vt:lpstr>
      <vt:lpstr>数字系统概括</vt:lpstr>
      <vt:lpstr>ASM流程图</vt:lpstr>
      <vt:lpstr>各模块介绍——MP3</vt:lpstr>
      <vt:lpstr>各模块介绍——蓝牙</vt:lpstr>
      <vt:lpstr>各模块介绍——VGA</vt:lpstr>
      <vt:lpstr>各模块介绍——七段数码管</vt:lpstr>
      <vt:lpstr>各模块介绍——蛇和食物</vt:lpstr>
      <vt:lpstr>经验分享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草丛贪吃蛇小游戏 ——基于FPGA、MP3、蓝牙、VGA、七段数码管</dc:title>
  <dc:creator>钟 伊凡</dc:creator>
  <cp:lastModifiedBy>钟 伊凡</cp:lastModifiedBy>
  <cp:revision>14</cp:revision>
  <dcterms:created xsi:type="dcterms:W3CDTF">2021-01-10T00:50:09Z</dcterms:created>
  <dcterms:modified xsi:type="dcterms:W3CDTF">2021-01-10T03:05:02Z</dcterms:modified>
</cp:coreProperties>
</file>